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7" r:id="rId4"/>
    <p:sldId id="266" r:id="rId5"/>
    <p:sldId id="268" r:id="rId6"/>
    <p:sldId id="269" r:id="rId7"/>
    <p:sldId id="275" r:id="rId8"/>
    <p:sldId id="276" r:id="rId9"/>
    <p:sldId id="261" r:id="rId10"/>
    <p:sldId id="262" r:id="rId11"/>
    <p:sldId id="263" r:id="rId12"/>
    <p:sldId id="264" r:id="rId13"/>
    <p:sldId id="270" r:id="rId14"/>
    <p:sldId id="277" r:id="rId15"/>
    <p:sldId id="271" r:id="rId16"/>
    <p:sldId id="273" r:id="rId1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wz+LytxZlgfR81KezHk84g==" hashData="5wZnWO9qbazOZ97HrKpW3EKYAYs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48" autoAdjust="0"/>
  </p:normalViewPr>
  <p:slideViewPr>
    <p:cSldViewPr snapToGrid="0" snapToObjects="1">
      <p:cViewPr varScale="1">
        <p:scale>
          <a:sx n="77" d="100"/>
          <a:sy n="77" d="100"/>
        </p:scale>
        <p:origin x="-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8"/>
          <p:cNvSpPr txBox="1">
            <a:spLocks noChangeArrowheads="1"/>
          </p:cNvSpPr>
          <p:nvPr userDrawn="1"/>
        </p:nvSpPr>
        <p:spPr bwMode="auto">
          <a:xfrm>
            <a:off x="8466138" y="14288"/>
            <a:ext cx="6778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900" smtClean="0"/>
              <a:t>© I.Suárez</a:t>
            </a:r>
          </a:p>
        </p:txBody>
      </p:sp>
    </p:spTree>
    <p:extLst>
      <p:ext uri="{BB962C8B-B14F-4D97-AF65-F5344CB8AC3E}">
        <p14:creationId xmlns:p14="http://schemas.microsoft.com/office/powerpoint/2010/main" val="23659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5/10/15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5/10/15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64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5/10/15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523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5/10/15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0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5/10/15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1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5/10/15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3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5/10/15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9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5/10/15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57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5/10/15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7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5/10/15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3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 userDrawn="1"/>
        </p:nvSpPr>
        <p:spPr>
          <a:xfrm>
            <a:off x="0" y="-14288"/>
            <a:ext cx="9144000" cy="3698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+mn-lt"/>
                <a:ea typeface="+mn-ea"/>
                <a:cs typeface="+mn-cs"/>
              </a:rPr>
              <a:t>Hª del Mundo Contemporáneo</a:t>
            </a:r>
          </a:p>
        </p:txBody>
      </p:sp>
      <p:sp>
        <p:nvSpPr>
          <p:cNvPr id="8" name="CuadroTexto 8"/>
          <p:cNvSpPr txBox="1">
            <a:spLocks noChangeArrowheads="1"/>
          </p:cNvSpPr>
          <p:nvPr userDrawn="1"/>
        </p:nvSpPr>
        <p:spPr bwMode="auto">
          <a:xfrm>
            <a:off x="8466138" y="14288"/>
            <a:ext cx="6778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900" smtClean="0"/>
              <a:t>© I.Suárez</a:t>
            </a:r>
          </a:p>
        </p:txBody>
      </p:sp>
      <p:sp>
        <p:nvSpPr>
          <p:cNvPr id="9" name="CuadroTexto 8"/>
          <p:cNvSpPr txBox="1"/>
          <p:nvPr userDrawn="1"/>
        </p:nvSpPr>
        <p:spPr>
          <a:xfrm>
            <a:off x="2264908" y="288938"/>
            <a:ext cx="4924670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Tema 4: El</a:t>
            </a:r>
            <a:r>
              <a:rPr lang="es-ES" sz="20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movimiento Obrero hasta la 1ªGM</a:t>
            </a:r>
            <a:endParaRPr lang="es-ES" sz="2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4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4" Type="http://schemas.openxmlformats.org/officeDocument/2006/relationships/slide" Target="slide9.xml"/><Relationship Id="rId1" Type="http://schemas.openxmlformats.org/officeDocument/2006/relationships/slideLayout" Target="../slideLayouts/slideLayout1.xml"/><Relationship Id="rId2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slide" Target="slide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slide" Target="slide4.xml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slide" Target="slide6.xml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5" Type="http://schemas.openxmlformats.org/officeDocument/2006/relationships/slide" Target="slide6.xml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Documento_de_Microsoft_Word1.docx"/><Relationship Id="rId6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5.xml"/><Relationship Id="rId3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slide" Target="slide1.xm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36132" y="581547"/>
            <a:ext cx="6349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u="sng" dirty="0" smtClean="0">
                <a:solidFill>
                  <a:srgbClr val="0000FF"/>
                </a:solidFill>
              </a:rPr>
              <a:t>El movimiento obrero </a:t>
            </a:r>
            <a:r>
              <a:rPr lang="es-ES" sz="3600" dirty="0" smtClean="0">
                <a:solidFill>
                  <a:srgbClr val="0000FF"/>
                </a:solidFill>
              </a:rPr>
              <a:t>½ siglo XIX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82611" y="1284846"/>
            <a:ext cx="8239744" cy="147732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/>
              <a:t>D</a:t>
            </a:r>
            <a:r>
              <a:rPr lang="es-ES" b="1" dirty="0" smtClean="0"/>
              <a:t>efinición:</a:t>
            </a:r>
          </a:p>
          <a:p>
            <a:r>
              <a:rPr lang="es-ES" dirty="0" smtClean="0"/>
              <a:t>Conjunto de acciones</a:t>
            </a:r>
            <a:r>
              <a:rPr lang="es-ES" dirty="0"/>
              <a:t> </a:t>
            </a:r>
            <a:r>
              <a:rPr lang="es-ES" dirty="0" smtClean="0"/>
              <a:t>organizativas, políticas, de resistencia, etc.., llevadas a cabo por el conjunto de los trabajadores a partir de la Revolución industrial para conseguir mejorar sus duras condiciones laborales e incluso para cambiar el sistema político y económico.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36132" y="2837278"/>
            <a:ext cx="2172390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Cuestiones generales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49531" y="3303268"/>
            <a:ext cx="8172823" cy="120032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u="sng" dirty="0" smtClean="0"/>
              <a:t>Surge en Inglaterra </a:t>
            </a:r>
            <a:r>
              <a:rPr lang="es-ES" dirty="0" smtClean="0">
                <a:sym typeface="Wingdings"/>
              </a:rPr>
              <a:t> por más rápida implantación R. Industrial (⅓ </a:t>
            </a:r>
            <a:r>
              <a:rPr lang="es-ES" dirty="0" smtClean="0"/>
              <a:t>XIX) y se difundirá por toda </a:t>
            </a:r>
            <a:r>
              <a:rPr lang="es-ES" dirty="0"/>
              <a:t>E</a:t>
            </a:r>
            <a:r>
              <a:rPr lang="es-ES" dirty="0" smtClean="0"/>
              <a:t>uropa y occidente.</a:t>
            </a:r>
          </a:p>
          <a:p>
            <a:r>
              <a:rPr lang="es-ES" b="1" u="sng" dirty="0" smtClean="0"/>
              <a:t>Es la respuesta del proletariado</a:t>
            </a:r>
            <a:r>
              <a:rPr lang="es-ES" b="1" baseline="30000" dirty="0" smtClean="0"/>
              <a:t>(*)</a:t>
            </a:r>
            <a:r>
              <a:rPr lang="es-ES" dirty="0" smtClean="0"/>
              <a:t> a la “explotación” capitalista en las fábricas.</a:t>
            </a:r>
          </a:p>
          <a:p>
            <a:r>
              <a:rPr lang="es-ES" dirty="0" smtClean="0"/>
              <a:t>El principal instrumento de la lucha obrera será la </a:t>
            </a:r>
            <a:r>
              <a:rPr lang="es-ES" b="1" dirty="0" smtClean="0"/>
              <a:t>“huelga</a:t>
            </a:r>
            <a:r>
              <a:rPr lang="es-ES" b="1" baseline="30000" dirty="0" smtClean="0"/>
              <a:t>(*)</a:t>
            </a:r>
            <a:r>
              <a:rPr lang="es-ES" b="1" dirty="0" smtClean="0"/>
              <a:t>” </a:t>
            </a:r>
            <a:r>
              <a:rPr lang="es-ES" dirty="0" smtClean="0"/>
              <a:t>y las “manifestaciones”.</a:t>
            </a:r>
          </a:p>
        </p:txBody>
      </p:sp>
      <p:cxnSp>
        <p:nvCxnSpPr>
          <p:cNvPr id="9" name="Conector angular 8"/>
          <p:cNvCxnSpPr>
            <a:stCxn id="6" idx="1"/>
            <a:endCxn id="7" idx="1"/>
          </p:cNvCxnSpPr>
          <p:nvPr/>
        </p:nvCxnSpPr>
        <p:spPr>
          <a:xfrm rot="10800000" flipH="1" flipV="1">
            <a:off x="636131" y="3021943"/>
            <a:ext cx="213399" cy="881489"/>
          </a:xfrm>
          <a:prstGeom prst="bentConnector3">
            <a:avLst>
              <a:gd name="adj1" fmla="val -107123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915508" y="6350381"/>
            <a:ext cx="315854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baseline="30000" dirty="0" smtClean="0"/>
              <a:t>(*)</a:t>
            </a:r>
            <a:r>
              <a:rPr lang="es-ES" dirty="0" smtClean="0"/>
              <a:t>Huelga general revolucionaria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49531" y="4582130"/>
            <a:ext cx="8172823" cy="175432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/>
              <a:t>Los primeros movimientos de carácter disperso y voluntarista 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Las “sociedades” obreras de finales de siglo XVIII, reprimidas por leyes como la Ley </a:t>
            </a:r>
            <a:r>
              <a:rPr lang="es-ES" dirty="0" err="1" smtClean="0"/>
              <a:t>Chapelier</a:t>
            </a:r>
            <a:r>
              <a:rPr lang="es-ES" dirty="0" smtClean="0"/>
              <a:t>, 1791, o las “</a:t>
            </a:r>
            <a:r>
              <a:rPr lang="es-ES" b="1" dirty="0" err="1" smtClean="0"/>
              <a:t>Combination</a:t>
            </a:r>
            <a:r>
              <a:rPr lang="es-ES" b="1" dirty="0" smtClean="0"/>
              <a:t> </a:t>
            </a:r>
            <a:r>
              <a:rPr lang="es-ES" b="1" dirty="0" err="1" smtClean="0"/>
              <a:t>Acts</a:t>
            </a:r>
            <a:r>
              <a:rPr lang="es-ES" baseline="30000" dirty="0" smtClean="0"/>
              <a:t>(*)</a:t>
            </a:r>
            <a:r>
              <a:rPr lang="es-ES" dirty="0" smtClean="0"/>
              <a:t>” , 1800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El </a:t>
            </a:r>
            <a:r>
              <a:rPr lang="es-ES" dirty="0" smtClean="0">
                <a:hlinkClick r:id="rId2" action="ppaction://hlinksldjump"/>
              </a:rPr>
              <a:t>movimiento </a:t>
            </a:r>
            <a:r>
              <a:rPr lang="es-ES" b="1" dirty="0" err="1" smtClean="0">
                <a:hlinkClick r:id="rId2" action="ppaction://hlinksldjump"/>
              </a:rPr>
              <a:t>Ludista</a:t>
            </a:r>
            <a:r>
              <a:rPr lang="es-ES" dirty="0">
                <a:hlinkClick r:id="rId2" action="ppaction://hlinksldjump"/>
              </a:rPr>
              <a:t> </a:t>
            </a:r>
            <a:r>
              <a:rPr lang="es-ES" baseline="30000" dirty="0" smtClean="0"/>
              <a:t>(*).,</a:t>
            </a:r>
            <a:r>
              <a:rPr lang="es-ES" dirty="0" smtClean="0"/>
              <a:t> 1810-1830 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El socialismo </a:t>
            </a:r>
            <a:r>
              <a:rPr lang="es-ES" b="1" dirty="0" smtClean="0">
                <a:hlinkClick r:id="rId3" action="ppaction://hlinksldjump"/>
              </a:rPr>
              <a:t>utópico</a:t>
            </a:r>
            <a:r>
              <a:rPr lang="es-ES" dirty="0" smtClean="0"/>
              <a:t> </a:t>
            </a:r>
            <a:r>
              <a:rPr lang="es-ES" baseline="30000" dirty="0" smtClean="0"/>
              <a:t>(*), </a:t>
            </a:r>
            <a:r>
              <a:rPr lang="es-ES" dirty="0" smtClean="0"/>
              <a:t>1830-1840</a:t>
            </a:r>
          </a:p>
          <a:p>
            <a:pPr marL="800100" lvl="1" indent="-342900">
              <a:buFont typeface="Arial"/>
              <a:buChar char="•"/>
            </a:pPr>
            <a:r>
              <a:rPr lang="es-ES" dirty="0" smtClean="0"/>
              <a:t>Charles </a:t>
            </a:r>
            <a:r>
              <a:rPr lang="es-ES" b="1" dirty="0" smtClean="0"/>
              <a:t>Fourier</a:t>
            </a:r>
            <a:r>
              <a:rPr lang="es-ES" dirty="0" smtClean="0"/>
              <a:t>, Falansterios</a:t>
            </a:r>
            <a:r>
              <a:rPr lang="es-ES" baseline="30000" dirty="0" smtClean="0"/>
              <a:t>(*) </a:t>
            </a:r>
            <a:r>
              <a:rPr lang="es-ES" dirty="0" err="1" smtClean="0"/>
              <a:t>Etien</a:t>
            </a:r>
            <a:r>
              <a:rPr lang="es-ES" dirty="0" smtClean="0"/>
              <a:t> </a:t>
            </a:r>
            <a:r>
              <a:rPr lang="es-ES" b="1" dirty="0" err="1" smtClean="0"/>
              <a:t>Cabet</a:t>
            </a:r>
            <a:r>
              <a:rPr lang="es-ES" dirty="0" smtClean="0"/>
              <a:t>, Robert </a:t>
            </a:r>
            <a:r>
              <a:rPr lang="es-ES" b="1" dirty="0" smtClean="0"/>
              <a:t>Owen</a:t>
            </a:r>
            <a:endParaRPr lang="es-ES" b="1" baseline="30000" dirty="0" smtClean="0"/>
          </a:p>
        </p:txBody>
      </p:sp>
      <p:sp>
        <p:nvSpPr>
          <p:cNvPr id="4" name="Botón de acción: Película 3">
            <a:hlinkClick r:id="rId4" action="ppaction://hlinksldjump" highlightClick="1"/>
          </p:cNvPr>
          <p:cNvSpPr/>
          <p:nvPr/>
        </p:nvSpPr>
        <p:spPr>
          <a:xfrm>
            <a:off x="8662354" y="3723432"/>
            <a:ext cx="360000" cy="360000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43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animBg="1"/>
      <p:bldP spid="7" grpId="0" build="p" animBg="1"/>
      <p:bldP spid="3" grpId="0"/>
      <p:bldP spid="10" grpId="0" build="p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685799"/>
            <a:ext cx="8285238" cy="6213929"/>
          </a:xfrm>
          <a:prstGeom prst="rect">
            <a:avLst/>
          </a:prstGeom>
        </p:spPr>
      </p:pic>
      <p:sp>
        <p:nvSpPr>
          <p:cNvPr id="4" name="Botón de acción: Hacia atrás o Anterior 3">
            <a:hlinkClick r:id="rId3" action="ppaction://hlinksldjump" highlightClick="1"/>
          </p:cNvPr>
          <p:cNvSpPr/>
          <p:nvPr/>
        </p:nvSpPr>
        <p:spPr>
          <a:xfrm>
            <a:off x="8471463" y="6300252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7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8" y="852714"/>
            <a:ext cx="2484296" cy="30842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154" y="852715"/>
            <a:ext cx="2405743" cy="3084286"/>
          </a:xfrm>
          <a:prstGeom prst="rect">
            <a:avLst/>
          </a:prstGeom>
        </p:spPr>
      </p:pic>
      <p:pic>
        <p:nvPicPr>
          <p:cNvPr id="5" name="Imagen 4" descr="04 Robert Owe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898" y="852715"/>
            <a:ext cx="2560754" cy="308428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801429" y="1578429"/>
            <a:ext cx="941283" cy="10156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Fourier</a:t>
            </a:r>
          </a:p>
          <a:p>
            <a:r>
              <a:rPr lang="es-ES" sz="2000" dirty="0" err="1" smtClean="0"/>
              <a:t>Cabet</a:t>
            </a:r>
            <a:endParaRPr lang="es-ES" sz="2000" dirty="0" smtClean="0"/>
          </a:p>
          <a:p>
            <a:r>
              <a:rPr lang="es-ES" sz="2000" dirty="0" smtClean="0"/>
              <a:t>Owen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825" y="4445000"/>
            <a:ext cx="4615208" cy="242436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45000"/>
            <a:ext cx="2685656" cy="2413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89428" y="3964711"/>
            <a:ext cx="825500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Falansterio                             Icaria                                             New </a:t>
            </a:r>
            <a:r>
              <a:rPr lang="es-ES" sz="2000" dirty="0" err="1" smtClean="0"/>
              <a:t>Harmony</a:t>
            </a:r>
            <a:endParaRPr lang="es-ES" sz="2000" dirty="0" smtClean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5336" y="4445001"/>
            <a:ext cx="3462129" cy="2413000"/>
          </a:xfrm>
          <a:prstGeom prst="rect">
            <a:avLst/>
          </a:prstGeom>
        </p:spPr>
      </p:pic>
      <p:sp>
        <p:nvSpPr>
          <p:cNvPr id="12" name="Botón de acción: Hacia atrás o Anterior 11">
            <a:hlinkClick r:id="rId8" action="ppaction://hlinksldjump" highlightClick="1"/>
          </p:cNvPr>
          <p:cNvSpPr/>
          <p:nvPr/>
        </p:nvSpPr>
        <p:spPr>
          <a:xfrm>
            <a:off x="8382712" y="2925680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7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23" y="889000"/>
            <a:ext cx="4622800" cy="5080000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506853" y="641196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2" y="802966"/>
            <a:ext cx="4319671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77" y="355608"/>
            <a:ext cx="3277430" cy="26373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813" y="0"/>
            <a:ext cx="2481187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7" y="2992974"/>
            <a:ext cx="5153367" cy="38650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553" y="355609"/>
            <a:ext cx="2646587" cy="263736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44490" y="3979320"/>
            <a:ext cx="1351652" cy="13849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Pablo Iglesias</a:t>
            </a:r>
          </a:p>
          <a:p>
            <a:endParaRPr lang="es-ES" sz="1200" dirty="0" smtClean="0"/>
          </a:p>
          <a:p>
            <a:r>
              <a:rPr lang="es-ES" sz="1200" dirty="0" smtClean="0"/>
              <a:t>Símbolo Originario</a:t>
            </a:r>
          </a:p>
          <a:p>
            <a:endParaRPr lang="es-ES" sz="1200" dirty="0" smtClean="0"/>
          </a:p>
          <a:p>
            <a:r>
              <a:rPr lang="es-ES" sz="1200" dirty="0" smtClean="0"/>
              <a:t>Restaurante Labra</a:t>
            </a:r>
          </a:p>
          <a:p>
            <a:endParaRPr lang="es-ES" sz="1200" dirty="0" smtClean="0"/>
          </a:p>
          <a:p>
            <a:r>
              <a:rPr lang="es-ES" sz="1200" dirty="0" smtClean="0"/>
              <a:t>Acta fundacional</a:t>
            </a:r>
          </a:p>
        </p:txBody>
      </p:sp>
      <p:sp>
        <p:nvSpPr>
          <p:cNvPr id="7" name="Botón de acción: Hacia atrás o Anterior 6">
            <a:hlinkClick r:id="rId6" action="ppaction://hlinksldjump" highlightClick="1"/>
          </p:cNvPr>
          <p:cNvSpPr/>
          <p:nvPr/>
        </p:nvSpPr>
        <p:spPr>
          <a:xfrm>
            <a:off x="5622707" y="641196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15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Las Barricadas Himno Anarcosindicalista Letr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271" y="791396"/>
            <a:ext cx="8753074" cy="4923604"/>
          </a:xfrm>
          <a:prstGeom prst="rect">
            <a:avLst/>
          </a:prstGeom>
        </p:spPr>
      </p:pic>
      <p:sp>
        <p:nvSpPr>
          <p:cNvPr id="5" name="Botón de acción: Hacia atrás o Anterior 4">
            <a:hlinkClick r:id="rId5" action="ppaction://hlinksldjump" highlightClick="1"/>
          </p:cNvPr>
          <p:cNvSpPr/>
          <p:nvPr/>
        </p:nvSpPr>
        <p:spPr>
          <a:xfrm>
            <a:off x="8506853" y="641196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007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 Internacional Comunist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761" y="834571"/>
            <a:ext cx="7033382" cy="5275036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5" action="ppaction://hlinksldjump" highlightClick="1"/>
          </p:cNvPr>
          <p:cNvSpPr/>
          <p:nvPr/>
        </p:nvSpPr>
        <p:spPr>
          <a:xfrm>
            <a:off x="8507421" y="570271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15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MAYO-MÁRTIRES DE CHICAG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929" y="798286"/>
            <a:ext cx="7810500" cy="5207000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5" action="ppaction://hlinksldjump" highlightClick="1"/>
          </p:cNvPr>
          <p:cNvSpPr/>
          <p:nvPr/>
        </p:nvSpPr>
        <p:spPr>
          <a:xfrm>
            <a:off x="8687421" y="570271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15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84306" y="811416"/>
            <a:ext cx="8555009" cy="2308324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b="1" u="sng" dirty="0" smtClean="0"/>
              <a:t>La aparición del sindicalismo </a:t>
            </a:r>
            <a:r>
              <a:rPr lang="es-ES" dirty="0" smtClean="0"/>
              <a:t>(en Gran Bretaña)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1º Asociaciones locales: </a:t>
            </a:r>
            <a:r>
              <a:rPr lang="es-ES" b="1" dirty="0" smtClean="0">
                <a:hlinkClick r:id="rId3" action="ppaction://hlinksldjump"/>
              </a:rPr>
              <a:t>Sociedades de Socorro Mutuo</a:t>
            </a:r>
            <a:r>
              <a:rPr lang="es-ES" dirty="0" smtClean="0">
                <a:sym typeface="Wingdings"/>
              </a:rPr>
              <a:t> consiguieron abolición </a:t>
            </a:r>
            <a:r>
              <a:rPr lang="es-ES" dirty="0" err="1" smtClean="0">
                <a:sym typeface="Wingdings"/>
              </a:rPr>
              <a:t>Combination</a:t>
            </a:r>
            <a:r>
              <a:rPr lang="es-ES" dirty="0" smtClean="0">
                <a:sym typeface="Wingdings"/>
              </a:rPr>
              <a:t> </a:t>
            </a:r>
            <a:r>
              <a:rPr lang="es-ES" dirty="0" err="1" smtClean="0">
                <a:sym typeface="Wingdings"/>
              </a:rPr>
              <a:t>Acts</a:t>
            </a:r>
            <a:r>
              <a:rPr lang="es-ES" dirty="0" smtClean="0">
                <a:sym typeface="Wingdings"/>
              </a:rPr>
              <a:t>, 1824.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>
                <a:sym typeface="Wingdings"/>
              </a:rPr>
              <a:t>2º Nacional</a:t>
            </a:r>
            <a:r>
              <a:rPr lang="es-ES" b="1" dirty="0" smtClean="0">
                <a:sym typeface="Wingdings"/>
              </a:rPr>
              <a:t>: Great </a:t>
            </a:r>
            <a:r>
              <a:rPr lang="es-ES" b="1" dirty="0" err="1" smtClean="0">
                <a:sym typeface="Wingdings"/>
              </a:rPr>
              <a:t>Trade</a:t>
            </a:r>
            <a:r>
              <a:rPr lang="es-ES" b="1" dirty="0" smtClean="0">
                <a:sym typeface="Wingdings"/>
              </a:rPr>
              <a:t> </a:t>
            </a:r>
            <a:r>
              <a:rPr lang="es-ES" b="1" dirty="0" err="1" smtClean="0">
                <a:sym typeface="Wingdings"/>
              </a:rPr>
              <a:t>Union</a:t>
            </a:r>
            <a:r>
              <a:rPr lang="es-ES" dirty="0" smtClean="0">
                <a:sym typeface="Wingdings"/>
              </a:rPr>
              <a:t> (GTU). 1834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>
                <a:sym typeface="Wingdings"/>
              </a:rPr>
              <a:t>3º </a:t>
            </a:r>
            <a:r>
              <a:rPr lang="es-ES" b="1" dirty="0" smtClean="0">
                <a:sym typeface="Wingdings"/>
                <a:hlinkClick r:id="rId3" action="ppaction://hlinksldjump"/>
              </a:rPr>
              <a:t>El cartismo</a:t>
            </a:r>
            <a:r>
              <a:rPr lang="es-ES" baseline="30000" dirty="0" smtClean="0">
                <a:sym typeface="Wingdings"/>
              </a:rPr>
              <a:t>(*), </a:t>
            </a:r>
            <a:r>
              <a:rPr lang="es-ES" dirty="0" smtClean="0">
                <a:sym typeface="Wingdings"/>
              </a:rPr>
              <a:t>1838-1848</a:t>
            </a:r>
          </a:p>
          <a:p>
            <a:pPr marL="800100" lvl="1" indent="-342900">
              <a:buFont typeface="Arial"/>
              <a:buChar char="•"/>
            </a:pPr>
            <a:r>
              <a:rPr lang="es-ES" dirty="0" smtClean="0">
                <a:sym typeface="Wingdings"/>
              </a:rPr>
              <a:t>Objetivos políticos: sufragio universal, sueldo para diputados.</a:t>
            </a:r>
          </a:p>
          <a:p>
            <a:pPr marL="800100" lvl="1" indent="-342900">
              <a:buFont typeface="Arial"/>
              <a:buChar char="•"/>
            </a:pPr>
            <a:r>
              <a:rPr lang="es-ES" dirty="0" smtClean="0">
                <a:sym typeface="Wingdings"/>
              </a:rPr>
              <a:t>Consiguió reducir jornada laboral a 10 horas de lunes a sábado.</a:t>
            </a:r>
          </a:p>
          <a:p>
            <a:pPr marL="800100" lvl="1" indent="-342900">
              <a:buFont typeface="Arial"/>
              <a:buChar char="•"/>
            </a:pPr>
            <a:r>
              <a:rPr lang="es-ES" dirty="0" smtClean="0">
                <a:sym typeface="Wingdings"/>
              </a:rPr>
              <a:t>Aparición Teorías Socialistas (</a:t>
            </a:r>
            <a:r>
              <a:rPr lang="es-ES" b="1" dirty="0" smtClean="0">
                <a:sym typeface="Wingdings"/>
              </a:rPr>
              <a:t>Marxismo y Anarquismo</a:t>
            </a:r>
            <a:r>
              <a:rPr lang="es-ES" dirty="0" smtClean="0">
                <a:sym typeface="Wingdings"/>
              </a:rPr>
              <a:t>)</a:t>
            </a:r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924268"/>
              </p:ext>
            </p:extLst>
          </p:nvPr>
        </p:nvGraphicFramePr>
        <p:xfrm>
          <a:off x="384306" y="3119741"/>
          <a:ext cx="8555009" cy="3985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o" r:id="rId5" imgW="9550400" imgH="4064000" progId="Word.Document.12">
                  <p:embed/>
                </p:oleObj>
              </mc:Choice>
              <mc:Fallback>
                <p:oleObj name="Documento" r:id="rId5" imgW="9550400" imgH="4064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4306" y="3119741"/>
                        <a:ext cx="8555009" cy="3985684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4165601" y="5281163"/>
            <a:ext cx="1161796" cy="33855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600" dirty="0" smtClean="0"/>
              <a:t>Semejanzas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33004" y="2988642"/>
            <a:ext cx="1018227" cy="33855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600" dirty="0" smtClean="0"/>
              <a:t>Marxismo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942720" y="3064949"/>
            <a:ext cx="1196061" cy="33855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600" dirty="0" smtClean="0"/>
              <a:t>Anarquismo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-39606" y="3398582"/>
            <a:ext cx="446276" cy="3338188"/>
          </a:xfrm>
          <a:prstGeom prst="rect">
            <a:avLst/>
          </a:prstGeom>
          <a:noFill/>
          <a:ln>
            <a:noFill/>
          </a:ln>
        </p:spPr>
        <p:txBody>
          <a:bodyPr vert="vert270" wrap="none" rtlCol="0">
            <a:spAutoFit/>
          </a:bodyPr>
          <a:lstStyle/>
          <a:p>
            <a:r>
              <a:rPr lang="es-ES" sz="1700" dirty="0" smtClean="0">
                <a:solidFill>
                  <a:schemeClr val="tx2"/>
                </a:solidFill>
              </a:rPr>
              <a:t>Corrientes ideológicas del obrerismo</a:t>
            </a:r>
          </a:p>
        </p:txBody>
      </p:sp>
      <p:sp>
        <p:nvSpPr>
          <p:cNvPr id="11" name="Abrir llave 10"/>
          <p:cNvSpPr/>
          <p:nvPr/>
        </p:nvSpPr>
        <p:spPr>
          <a:xfrm>
            <a:off x="285342" y="3403502"/>
            <a:ext cx="155448" cy="333326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057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36132" y="683145"/>
            <a:ext cx="4837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u="sng" dirty="0" smtClean="0">
                <a:solidFill>
                  <a:srgbClr val="0000FF"/>
                </a:solidFill>
              </a:rPr>
              <a:t>Las corrientes ideológicas del obrerismo (..2)</a:t>
            </a:r>
            <a:endParaRPr lang="es-ES" sz="2000" dirty="0" smtClean="0">
              <a:solidFill>
                <a:srgbClr val="0000FF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666952" y="1205677"/>
            <a:ext cx="143756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_tradnl" b="1" dirty="0"/>
              <a:t>DIFERENCIAS</a:t>
            </a:r>
            <a:r>
              <a:rPr lang="es-ES" dirty="0"/>
              <a:t>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32515" y="1647250"/>
            <a:ext cx="4276552" cy="42473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s-ES_tradnl" dirty="0"/>
              <a:t>Transitoriamente a sociedad feliz comunista, existencia de un estado muy fuerte gobernado por los trabajadores organizados por un </a:t>
            </a:r>
            <a:r>
              <a:rPr lang="es-ES_tradnl" b="1" dirty="0"/>
              <a:t>partido único </a:t>
            </a:r>
            <a:r>
              <a:rPr lang="es-ES_tradnl" dirty="0"/>
              <a:t>(P. Socialista-Comunista):</a:t>
            </a:r>
            <a:r>
              <a:rPr lang="es-ES_tradnl" b="1" dirty="0"/>
              <a:t> Dictadura del proletariado</a:t>
            </a:r>
            <a:r>
              <a:rPr lang="es-ES_tradnl" b="1" baseline="30000" dirty="0"/>
              <a:t>(*)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s-ES_tradnl" b="1" dirty="0"/>
              <a:t>Economía planificada</a:t>
            </a:r>
            <a:r>
              <a:rPr lang="es-ES_tradnl" b="1" baseline="30000" dirty="0"/>
              <a:t>(*)</a:t>
            </a:r>
            <a:r>
              <a:rPr lang="es-ES_tradnl" b="1" dirty="0"/>
              <a:t> por el estado</a:t>
            </a:r>
            <a:r>
              <a:rPr lang="es-ES_tradnl" dirty="0"/>
              <a:t>.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s-ES_tradnl" dirty="0"/>
              <a:t>El bien colectivo antes que los derechos individuales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s-ES_tradnl" b="1" dirty="0"/>
              <a:t>Formará partidos políticos</a:t>
            </a:r>
            <a:r>
              <a:rPr lang="es-ES_tradnl" dirty="0"/>
              <a:t> que participan en el sistema burgués, pero que buscan su destrucción.</a:t>
            </a:r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_tradnl" dirty="0"/>
              <a:t>Sus teorías se llevaron a la práctica con la </a:t>
            </a:r>
            <a:r>
              <a:rPr lang="es-ES_tradnl" b="1" dirty="0"/>
              <a:t>Revolución Rusa</a:t>
            </a:r>
            <a:r>
              <a:rPr lang="es-ES_tradnl" dirty="0"/>
              <a:t>, la aparición de la URSS y los estados comunistas.</a:t>
            </a:r>
            <a:r>
              <a:rPr lang="es-ES" dirty="0"/>
              <a:t>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070649" y="1647250"/>
            <a:ext cx="3870151" cy="2862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s-ES_tradnl" b="1" dirty="0"/>
              <a:t>Contrarios a toda organización </a:t>
            </a:r>
            <a:r>
              <a:rPr lang="es-ES_tradnl" b="1" dirty="0" smtClean="0"/>
              <a:t>estatal.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s-ES_tradnl" dirty="0"/>
              <a:t>Organización social a bases de </a:t>
            </a:r>
            <a:r>
              <a:rPr lang="es-ES_tradnl" b="1" dirty="0"/>
              <a:t>Comunas</a:t>
            </a:r>
            <a:r>
              <a:rPr lang="es-ES_tradnl" b="1" baseline="30000" dirty="0"/>
              <a:t>(*)</a:t>
            </a:r>
            <a:r>
              <a:rPr lang="es-ES_tradnl" dirty="0"/>
              <a:t> asociadas libremente en organizaciones superiores.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s-ES_tradnl" dirty="0"/>
              <a:t>Lo importante es la libertad individual.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s-ES_tradnl" b="1" dirty="0"/>
              <a:t>No formarán</a:t>
            </a:r>
            <a:r>
              <a:rPr lang="es-ES_tradnl" dirty="0"/>
              <a:t> partidos políticos.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s-ES_tradnl" dirty="0"/>
              <a:t>No se han llevado a la práctica sus teorías.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532515" y="6035301"/>
            <a:ext cx="427655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dirty="0"/>
              <a:t>Evoluciona (a partir de la segunda GM) hacia la </a:t>
            </a:r>
            <a:r>
              <a:rPr lang="es-ES_tradnl" b="1" dirty="0" smtClean="0"/>
              <a:t>socialdemocracia</a:t>
            </a:r>
            <a:r>
              <a:rPr lang="es-ES_tradnl" baseline="30000" dirty="0" smtClean="0"/>
              <a:t>(*)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5070649" y="5200476"/>
            <a:ext cx="3870151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dirty="0"/>
              <a:t>Parte de la ideología anarquista  está presente en ciertos movimientos actuales como el </a:t>
            </a:r>
            <a:r>
              <a:rPr lang="es-ES_tradnl" b="1" dirty="0" smtClean="0"/>
              <a:t>okupa</a:t>
            </a:r>
            <a:r>
              <a:rPr lang="es-ES_tradnl" b="1" baseline="30000" dirty="0" smtClean="0"/>
              <a:t>(*)</a:t>
            </a:r>
            <a:r>
              <a:rPr lang="es-ES_tradnl" b="1" dirty="0" smtClean="0"/>
              <a:t>, </a:t>
            </a:r>
            <a:r>
              <a:rPr lang="es-ES_tradnl" b="1" dirty="0"/>
              <a:t>el movimiento anti-</a:t>
            </a:r>
            <a:r>
              <a:rPr lang="es-ES_tradnl" b="1" dirty="0" smtClean="0"/>
              <a:t>globalización</a:t>
            </a:r>
            <a:r>
              <a:rPr lang="es-ES_tradnl" b="1" baseline="30000" dirty="0" smtClean="0"/>
              <a:t>(*)</a:t>
            </a:r>
            <a:r>
              <a:rPr lang="es-ES_tradnl" b="1" dirty="0" smtClean="0"/>
              <a:t>, </a:t>
            </a:r>
            <a:r>
              <a:rPr lang="es-ES_tradnl" b="1" dirty="0"/>
              <a:t>el </a:t>
            </a:r>
            <a:r>
              <a:rPr lang="es-ES_tradnl" b="1" dirty="0" smtClean="0"/>
              <a:t>15M</a:t>
            </a:r>
            <a:r>
              <a:rPr lang="es-ES_tradnl" b="1" baseline="30000" dirty="0" smtClean="0"/>
              <a:t>(*)</a:t>
            </a:r>
            <a:r>
              <a:rPr lang="es-ES_tradnl" dirty="0" smtClean="0"/>
              <a:t>, </a:t>
            </a:r>
            <a:r>
              <a:rPr lang="es-ES_tradnl" dirty="0"/>
              <a:t>etc..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75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5733" y="670442"/>
            <a:ext cx="659923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Internacionalismo en el Movimiento Obrero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55600" y="1177167"/>
            <a:ext cx="8500533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/>
              <a:t>Definición:</a:t>
            </a:r>
          </a:p>
          <a:p>
            <a:r>
              <a:rPr lang="es-ES" dirty="0" smtClean="0"/>
              <a:t>Concepto según el cual el movimiento obrero ha de ser una lucha internacional del conjunto de la clase obrera de todas las naciones para conseguir sus objetivos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55600" y="2179178"/>
            <a:ext cx="3698774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err="1" smtClean="0"/>
              <a:t>Iª</a:t>
            </a:r>
            <a:r>
              <a:rPr lang="es-ES" dirty="0" smtClean="0"/>
              <a:t> Internacional:</a:t>
            </a:r>
            <a:r>
              <a:rPr lang="es-ES" b="1" dirty="0" smtClean="0"/>
              <a:t> A.I.T </a:t>
            </a:r>
            <a:r>
              <a:rPr lang="es-ES" dirty="0" smtClean="0"/>
              <a:t>(1864, Londres)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95867" y="2651405"/>
            <a:ext cx="8060265" cy="230832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b="1" dirty="0" smtClean="0"/>
              <a:t>División en 2 corrientes</a:t>
            </a:r>
            <a:r>
              <a:rPr lang="es-ES" dirty="0" smtClean="0"/>
              <a:t>: Visiones distintas sobre el Estado</a:t>
            </a:r>
          </a:p>
          <a:p>
            <a:pPr marL="800100" lvl="1" indent="-342900">
              <a:buFont typeface="Arial"/>
              <a:buChar char="•"/>
            </a:pPr>
            <a:r>
              <a:rPr lang="es-ES" dirty="0" smtClean="0"/>
              <a:t>Anarquista (</a:t>
            </a:r>
            <a:r>
              <a:rPr lang="es-ES" dirty="0" err="1" smtClean="0"/>
              <a:t>Bakunin</a:t>
            </a:r>
            <a:r>
              <a:rPr lang="es-ES" dirty="0" smtClean="0"/>
              <a:t>) </a:t>
            </a:r>
          </a:p>
          <a:p>
            <a:pPr marL="800100" lvl="1" indent="-342900">
              <a:buFont typeface="Arial"/>
              <a:buChar char="•"/>
            </a:pPr>
            <a:r>
              <a:rPr lang="es-ES" dirty="0" smtClean="0"/>
              <a:t>Marxista (Marx)</a:t>
            </a:r>
          </a:p>
          <a:p>
            <a:pPr marL="342900" indent="-342900">
              <a:buFont typeface="Arial"/>
              <a:buChar char="•"/>
            </a:pPr>
            <a:r>
              <a:rPr lang="es-ES" b="1" dirty="0" smtClean="0"/>
              <a:t>Peticiones</a:t>
            </a:r>
            <a:r>
              <a:rPr lang="es-ES" dirty="0" smtClean="0"/>
              <a:t>:</a:t>
            </a:r>
          </a:p>
          <a:p>
            <a:pPr marL="800100" lvl="1" indent="-342900">
              <a:buFont typeface="Arial"/>
              <a:buChar char="•"/>
            </a:pPr>
            <a:r>
              <a:rPr lang="es-ES" dirty="0" smtClean="0"/>
              <a:t>Jornada de 10 horas</a:t>
            </a:r>
          </a:p>
          <a:p>
            <a:pPr marL="800100" lvl="1" indent="-342900">
              <a:buFont typeface="Arial"/>
              <a:buChar char="•"/>
            </a:pPr>
            <a:r>
              <a:rPr lang="es-ES" dirty="0" smtClean="0"/>
              <a:t>Abolición Trabajo infantil</a:t>
            </a:r>
          </a:p>
          <a:p>
            <a:pPr marL="800100" lvl="1" indent="-342900">
              <a:buFont typeface="Arial"/>
              <a:buChar char="•"/>
            </a:pPr>
            <a:r>
              <a:rPr lang="es-ES" dirty="0" smtClean="0"/>
              <a:t>Legalización “huelga” como instrumento de lucha </a:t>
            </a:r>
          </a:p>
          <a:p>
            <a:pPr marL="342900" indent="-342900">
              <a:buFont typeface="Arial"/>
              <a:buChar char="•"/>
            </a:pPr>
            <a:r>
              <a:rPr lang="es-ES" b="1" dirty="0" smtClean="0"/>
              <a:t>Fracaso</a:t>
            </a:r>
            <a:r>
              <a:rPr lang="es-ES" dirty="0" smtClean="0">
                <a:sym typeface="Wingdings"/>
              </a:rPr>
              <a:t> separación definitiva entre Marxistas y Anarquistas</a:t>
            </a:r>
            <a:endParaRPr lang="es-ES" dirty="0" smtClean="0"/>
          </a:p>
        </p:txBody>
      </p:sp>
      <p:sp>
        <p:nvSpPr>
          <p:cNvPr id="2" name="Botón de acción: Sonido 1">
            <a:hlinkClick r:id="rId2" action="ppaction://hlinksldjump" highlightClick="1"/>
          </p:cNvPr>
          <p:cNvSpPr/>
          <p:nvPr/>
        </p:nvSpPr>
        <p:spPr>
          <a:xfrm>
            <a:off x="4104133" y="4087200"/>
            <a:ext cx="360000" cy="360000"/>
          </a:xfrm>
          <a:prstGeom prst="actionButtonSou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4427238" y="4105010"/>
            <a:ext cx="248382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Himno anarquista. “A las Barricadas”</a:t>
            </a:r>
          </a:p>
        </p:txBody>
      </p:sp>
    </p:spTree>
    <p:extLst>
      <p:ext uri="{BB962C8B-B14F-4D97-AF65-F5344CB8AC3E}">
        <p14:creationId xmlns:p14="http://schemas.microsoft.com/office/powerpoint/2010/main" val="40475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uiExpand="1" build="p" animBg="1"/>
      <p:bldP spid="2" grpId="0" uiExpand="1" animBg="1"/>
      <p:bldP spid="7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5733" y="746785"/>
            <a:ext cx="726144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Internacionalismo en el Movimiento Obrero (..2)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55600" y="1225496"/>
            <a:ext cx="7055037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Ante división, los dos caminos ideológicos del Movimiento Obrero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812800" y="1710278"/>
            <a:ext cx="8161867" cy="286232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b="1" dirty="0" smtClean="0"/>
              <a:t>Creación de </a:t>
            </a:r>
            <a:r>
              <a:rPr lang="es-ES" b="1" dirty="0" err="1" smtClean="0"/>
              <a:t>P.Políticos</a:t>
            </a:r>
            <a:r>
              <a:rPr lang="es-ES" b="1" dirty="0" smtClean="0"/>
              <a:t> “Socialistas” y Sindicatos</a:t>
            </a:r>
            <a:r>
              <a:rPr lang="es-ES" dirty="0" smtClean="0"/>
              <a:t>.</a:t>
            </a:r>
            <a:r>
              <a:rPr lang="es-ES" dirty="0" smtClean="0">
                <a:sym typeface="Wingdings"/>
              </a:rPr>
              <a:t> </a:t>
            </a:r>
            <a:r>
              <a:rPr lang="es-ES" b="1" dirty="0" smtClean="0">
                <a:sym typeface="Wingdings"/>
                <a:hlinkClick r:id="rId2" action="ppaction://hlinksldjump"/>
              </a:rPr>
              <a:t>PSOE</a:t>
            </a:r>
            <a:r>
              <a:rPr lang="es-ES" b="1" dirty="0" smtClean="0">
                <a:sym typeface="Wingdings"/>
              </a:rPr>
              <a:t>(</a:t>
            </a:r>
            <a:r>
              <a:rPr lang="es-ES" b="1" baseline="30000" dirty="0" smtClean="0">
                <a:sym typeface="Wingdings"/>
              </a:rPr>
              <a:t>*)</a:t>
            </a:r>
            <a:r>
              <a:rPr lang="es-ES" dirty="0" smtClean="0">
                <a:sym typeface="Wingdings"/>
              </a:rPr>
              <a:t> (1879), SPD (1875), PSI (1892), </a:t>
            </a:r>
            <a:r>
              <a:rPr lang="es-ES" dirty="0" err="1" smtClean="0">
                <a:sym typeface="Wingdings"/>
              </a:rPr>
              <a:t>P.Laborista</a:t>
            </a:r>
            <a:r>
              <a:rPr lang="es-ES" dirty="0" smtClean="0">
                <a:sym typeface="Wingdings"/>
              </a:rPr>
              <a:t> (1905), UGT</a:t>
            </a:r>
            <a:r>
              <a:rPr lang="es-ES" baseline="30000" dirty="0" smtClean="0">
                <a:sym typeface="Wingdings"/>
              </a:rPr>
              <a:t>(*)</a:t>
            </a:r>
            <a:r>
              <a:rPr lang="es-ES" dirty="0" smtClean="0">
                <a:sym typeface="Wingdings"/>
              </a:rPr>
              <a:t> (1888), </a:t>
            </a:r>
            <a:r>
              <a:rPr lang="es-ES" dirty="0" err="1" smtClean="0">
                <a:sym typeface="Wingdings"/>
              </a:rPr>
              <a:t>S.Metal</a:t>
            </a:r>
            <a:r>
              <a:rPr lang="es-ES" dirty="0" smtClean="0">
                <a:sym typeface="Wingdings"/>
              </a:rPr>
              <a:t> Alemán (1891)..</a:t>
            </a:r>
          </a:p>
          <a:p>
            <a:pPr marL="285750" indent="-285750">
              <a:buFont typeface="Arial"/>
              <a:buChar char="•"/>
            </a:pPr>
            <a:r>
              <a:rPr lang="es-ES" b="1" dirty="0" err="1" smtClean="0">
                <a:sym typeface="Wingdings"/>
              </a:rPr>
              <a:t>IIª</a:t>
            </a:r>
            <a:r>
              <a:rPr lang="es-ES" b="1" dirty="0" smtClean="0">
                <a:sym typeface="Wingdings"/>
              </a:rPr>
              <a:t> Internacional </a:t>
            </a:r>
            <a:r>
              <a:rPr lang="es-ES" dirty="0" smtClean="0">
                <a:sym typeface="Wingdings"/>
              </a:rPr>
              <a:t>(1889, París)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Con el tiempo división en dos corrientes:</a:t>
            </a:r>
          </a:p>
          <a:p>
            <a:pPr marL="742950" lvl="1" indent="-285750">
              <a:buFont typeface="Arial"/>
              <a:buChar char="•"/>
            </a:pPr>
            <a:r>
              <a:rPr lang="es-ES" b="1" dirty="0" smtClean="0">
                <a:sym typeface="Wingdings"/>
              </a:rPr>
              <a:t>Revolucionaria:</a:t>
            </a:r>
            <a:r>
              <a:rPr lang="es-ES" dirty="0" smtClean="0">
                <a:sym typeface="Wingdings"/>
              </a:rPr>
              <a:t> </a:t>
            </a:r>
            <a:r>
              <a:rPr lang="es-ES" b="1" dirty="0" smtClean="0">
                <a:sym typeface="Wingdings"/>
              </a:rPr>
              <a:t>Lenin, R. Luxemburgo</a:t>
            </a:r>
            <a:r>
              <a:rPr lang="es-ES" b="1" baseline="30000" dirty="0" smtClean="0">
                <a:sym typeface="Wingdings"/>
              </a:rPr>
              <a:t>(*)</a:t>
            </a:r>
            <a:r>
              <a:rPr lang="es-ES" b="1" dirty="0" smtClean="0">
                <a:sym typeface="Wingdings"/>
              </a:rPr>
              <a:t> </a:t>
            </a:r>
            <a:r>
              <a:rPr lang="es-ES" dirty="0" smtClean="0">
                <a:sym typeface="Wingdings"/>
              </a:rPr>
              <a:t> Revolución Rusa (1917), formación Partidos Comunistas </a:t>
            </a:r>
            <a:r>
              <a:rPr lang="es-ES" b="1" dirty="0" smtClean="0">
                <a:sym typeface="Wingdings"/>
              </a:rPr>
              <a:t>PCE</a:t>
            </a:r>
            <a:r>
              <a:rPr lang="es-ES" b="1" baseline="30000" dirty="0" smtClean="0">
                <a:sym typeface="Wingdings"/>
              </a:rPr>
              <a:t>(*)</a:t>
            </a:r>
            <a:r>
              <a:rPr lang="es-ES" dirty="0" smtClean="0">
                <a:sym typeface="Wingdings"/>
              </a:rPr>
              <a:t> (1921) </a:t>
            </a:r>
            <a:r>
              <a:rPr lang="es-ES" dirty="0" err="1" smtClean="0">
                <a:sym typeface="Wingdings"/>
              </a:rPr>
              <a:t>PCRuso</a:t>
            </a:r>
            <a:r>
              <a:rPr lang="es-ES" dirty="0" smtClean="0">
                <a:sym typeface="Wingdings"/>
              </a:rPr>
              <a:t> (1918), KPD (1918), PCI (1921). “</a:t>
            </a:r>
            <a:r>
              <a:rPr lang="es-ES" i="1" u="sng" dirty="0" smtClean="0">
                <a:sym typeface="Wingdings"/>
              </a:rPr>
              <a:t>Llegar al poder mediante revolución violenta y acción minoría organizada”.</a:t>
            </a:r>
          </a:p>
          <a:p>
            <a:pPr marL="742950" lvl="1" indent="-285750">
              <a:buFont typeface="Arial"/>
              <a:buChar char="•"/>
            </a:pPr>
            <a:r>
              <a:rPr lang="es-ES" b="1" dirty="0" smtClean="0">
                <a:sym typeface="Wingdings"/>
              </a:rPr>
              <a:t>Revisionista</a:t>
            </a:r>
            <a:r>
              <a:rPr lang="es-ES" dirty="0" smtClean="0">
                <a:sym typeface="Wingdings"/>
              </a:rPr>
              <a:t>  S. </a:t>
            </a:r>
            <a:r>
              <a:rPr lang="es-ES" b="1" dirty="0" err="1" smtClean="0">
                <a:sym typeface="Wingdings"/>
              </a:rPr>
              <a:t>Berstein</a:t>
            </a:r>
            <a:r>
              <a:rPr lang="es-ES" dirty="0" smtClean="0">
                <a:sym typeface="Wingdings"/>
              </a:rPr>
              <a:t>  Acabaría en lo que conocemos como </a:t>
            </a:r>
            <a:r>
              <a:rPr lang="es-ES" b="1" dirty="0" smtClean="0">
                <a:sym typeface="Wingdings"/>
              </a:rPr>
              <a:t>SOCIALDEMOCRACIA</a:t>
            </a:r>
            <a:r>
              <a:rPr lang="es-ES" b="1" baseline="30000" dirty="0" smtClean="0">
                <a:sym typeface="Wingdings"/>
              </a:rPr>
              <a:t>(*</a:t>
            </a:r>
            <a:endParaRPr lang="es-ES" dirty="0" smtClean="0">
              <a:sym typeface="Wingding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37070" y="5004067"/>
            <a:ext cx="492443" cy="135657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none" rtlCol="0">
            <a:spAutoFit/>
          </a:bodyPr>
          <a:lstStyle/>
          <a:p>
            <a:r>
              <a:rPr lang="es-ES" sz="2000" dirty="0" smtClean="0"/>
              <a:t>Anarquismo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37069" y="2629268"/>
            <a:ext cx="492443" cy="113428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none" rtlCol="0">
            <a:spAutoFit/>
          </a:bodyPr>
          <a:lstStyle/>
          <a:p>
            <a:r>
              <a:rPr lang="es-ES" sz="2000" dirty="0" smtClean="0"/>
              <a:t>Marxismo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12800" y="4727041"/>
            <a:ext cx="8161867" cy="175432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No tendrá éxito en convocatoria Internacionales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División entre 2 corrientes:</a:t>
            </a:r>
          </a:p>
          <a:p>
            <a:pPr marL="742950" lvl="1" indent="-285750">
              <a:buFont typeface="Arial"/>
              <a:buChar char="•"/>
            </a:pPr>
            <a:r>
              <a:rPr lang="es-ES" b="1" dirty="0" smtClean="0"/>
              <a:t>Radical</a:t>
            </a:r>
            <a:r>
              <a:rPr lang="es-ES" dirty="0" smtClean="0"/>
              <a:t> </a:t>
            </a:r>
            <a:r>
              <a:rPr lang="es-ES" b="1" dirty="0" smtClean="0">
                <a:sym typeface="Wingdings"/>
              </a:rPr>
              <a:t> </a:t>
            </a:r>
            <a:r>
              <a:rPr lang="es-ES" b="1" dirty="0" err="1" smtClean="0">
                <a:sym typeface="Wingdings"/>
              </a:rPr>
              <a:t>Koprotkin</a:t>
            </a:r>
            <a:r>
              <a:rPr lang="es-ES" b="1" dirty="0" smtClean="0">
                <a:sym typeface="Wingdings"/>
              </a:rPr>
              <a:t>, </a:t>
            </a:r>
            <a:r>
              <a:rPr lang="es-ES" b="1" dirty="0" err="1" smtClean="0">
                <a:sym typeface="Wingdings"/>
              </a:rPr>
              <a:t>Malatesta</a:t>
            </a:r>
            <a:r>
              <a:rPr lang="es-ES" b="1" dirty="0" smtClean="0">
                <a:sym typeface="Wingdings"/>
              </a:rPr>
              <a:t>  Anarco-Comunismo</a:t>
            </a:r>
            <a:r>
              <a:rPr lang="es-ES" dirty="0" smtClean="0">
                <a:sym typeface="Wingdings"/>
              </a:rPr>
              <a:t> Acción violenta contra el Estado Burgués: </a:t>
            </a:r>
            <a:r>
              <a:rPr lang="es-ES" b="1" dirty="0" smtClean="0">
                <a:sym typeface="Wingdings"/>
              </a:rPr>
              <a:t>Magnicidios</a:t>
            </a:r>
            <a:r>
              <a:rPr lang="es-ES" b="1" baseline="30000" dirty="0" smtClean="0">
                <a:sym typeface="Wingdings"/>
              </a:rPr>
              <a:t>(*)</a:t>
            </a:r>
            <a:r>
              <a:rPr lang="es-ES" dirty="0" smtClean="0">
                <a:sym typeface="Wingdings"/>
              </a:rPr>
              <a:t>, atentados, “terrorismo”</a:t>
            </a:r>
          </a:p>
          <a:p>
            <a:pPr marL="742950" lvl="1" indent="-285750">
              <a:buFont typeface="Arial"/>
              <a:buChar char="•"/>
            </a:pPr>
            <a:r>
              <a:rPr lang="es-ES" b="1" dirty="0" smtClean="0">
                <a:sym typeface="Wingdings"/>
              </a:rPr>
              <a:t>Posibilista  Anarco-sindical</a:t>
            </a:r>
            <a:r>
              <a:rPr lang="es-ES" dirty="0" smtClean="0">
                <a:sym typeface="Wingdings"/>
              </a:rPr>
              <a:t> </a:t>
            </a:r>
            <a:r>
              <a:rPr lang="es-ES" dirty="0">
                <a:sym typeface="Wingdings"/>
              </a:rPr>
              <a:t>C</a:t>
            </a:r>
            <a:r>
              <a:rPr lang="es-ES" dirty="0" smtClean="0">
                <a:sym typeface="Wingdings"/>
              </a:rPr>
              <a:t>reación grandes sindicatos de masas  </a:t>
            </a:r>
            <a:r>
              <a:rPr lang="es-ES" b="1" dirty="0" smtClean="0">
                <a:sym typeface="Wingdings"/>
              </a:rPr>
              <a:t>CNT</a:t>
            </a:r>
            <a:r>
              <a:rPr lang="es-ES" b="1" baseline="30000" dirty="0" smtClean="0">
                <a:sym typeface="Wingdings"/>
              </a:rPr>
              <a:t>(*)</a:t>
            </a:r>
            <a:r>
              <a:rPr lang="es-ES" dirty="0" smtClean="0">
                <a:sym typeface="Wingdings"/>
              </a:rPr>
              <a:t> (1910) 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8618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  <p:bldP spid="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5733" y="674213"/>
            <a:ext cx="726144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Internacionalismo en el Movimiento Obrero (..3)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55600" y="1189210"/>
            <a:ext cx="305867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/>
              <a:t>2</a:t>
            </a:r>
            <a:r>
              <a:rPr lang="es-ES" sz="2000" dirty="0" smtClean="0"/>
              <a:t>ª Internacional, París 1889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38070" y="1669140"/>
            <a:ext cx="8588829" cy="424731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Sólo </a:t>
            </a:r>
            <a:r>
              <a:rPr lang="es-ES" b="1" dirty="0" smtClean="0"/>
              <a:t>marxista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Afectada por dos hechos: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/>
              <a:t>Colonialismo/</a:t>
            </a:r>
            <a:r>
              <a:rPr lang="es-ES" b="1" dirty="0" smtClean="0"/>
              <a:t>Imperialismo</a:t>
            </a:r>
            <a:r>
              <a:rPr lang="es-ES" b="1" baseline="30000" dirty="0" smtClean="0"/>
              <a:t>(*)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/>
              <a:t>1ª G.M.</a:t>
            </a:r>
          </a:p>
          <a:p>
            <a:pPr marL="742950" lvl="1" indent="-285750">
              <a:buFont typeface="Arial"/>
              <a:buChar char="•"/>
            </a:pPr>
            <a:r>
              <a:rPr lang="es-ES" b="1" dirty="0" smtClean="0"/>
              <a:t>Internacionalismo &lt;&gt; Patriotismo</a:t>
            </a:r>
            <a:r>
              <a:rPr lang="es-ES" dirty="0" smtClean="0"/>
              <a:t>. Se impuso el patriotismo.</a:t>
            </a:r>
          </a:p>
          <a:p>
            <a:pPr marL="285750" indent="-285750">
              <a:buFont typeface="Arial"/>
              <a:buChar char="•"/>
            </a:pPr>
            <a:r>
              <a:rPr lang="es-ES" b="1" dirty="0" smtClean="0"/>
              <a:t>División</a:t>
            </a:r>
            <a:r>
              <a:rPr lang="es-ES" dirty="0" smtClean="0"/>
              <a:t> entre</a:t>
            </a:r>
          </a:p>
          <a:p>
            <a:pPr marL="742950" lvl="1" indent="-285750">
              <a:buFont typeface="Arial"/>
              <a:buChar char="•"/>
            </a:pPr>
            <a:r>
              <a:rPr lang="es-ES" b="1" dirty="0" smtClean="0"/>
              <a:t>Revolucionarios</a:t>
            </a:r>
            <a:r>
              <a:rPr lang="es-ES" dirty="0" smtClean="0"/>
              <a:t> </a:t>
            </a:r>
            <a:r>
              <a:rPr lang="es-ES" dirty="0" smtClean="0">
                <a:sym typeface="Wingdings"/>
              </a:rPr>
              <a:t></a:t>
            </a:r>
            <a:r>
              <a:rPr lang="es-ES" b="1" dirty="0" smtClean="0">
                <a:sym typeface="Wingdings"/>
              </a:rPr>
              <a:t> Comunistas</a:t>
            </a:r>
            <a:r>
              <a:rPr lang="es-ES" dirty="0" smtClean="0">
                <a:sym typeface="Wingdings"/>
              </a:rPr>
              <a:t>, 3ª Internacional. Lenin, </a:t>
            </a:r>
            <a:r>
              <a:rPr lang="es-ES" dirty="0" err="1" smtClean="0">
                <a:sym typeface="Wingdings"/>
              </a:rPr>
              <a:t>R.Luxemburgo</a:t>
            </a:r>
            <a:endParaRPr lang="es-ES" dirty="0" smtClean="0"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s-ES" b="1" dirty="0" smtClean="0">
                <a:sym typeface="Wingdings"/>
              </a:rPr>
              <a:t>Revisionistas</a:t>
            </a:r>
            <a:r>
              <a:rPr lang="es-ES" dirty="0" smtClean="0">
                <a:sym typeface="Wingdings"/>
              </a:rPr>
              <a:t> avanzar poco a poco hacia el socialismo </a:t>
            </a:r>
            <a:r>
              <a:rPr lang="es-ES" b="1" dirty="0" smtClean="0">
                <a:sym typeface="Wingdings"/>
              </a:rPr>
              <a:t>Socialdemocracia</a:t>
            </a:r>
            <a:r>
              <a:rPr lang="es-ES" b="1" baseline="30000" dirty="0" smtClean="0">
                <a:sym typeface="Wingdings"/>
              </a:rPr>
              <a:t>(*)</a:t>
            </a:r>
            <a:endParaRPr lang="es-ES" b="1" baseline="30000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Acordó y/o consiguió: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Himno de la Internacional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Reivindicación del 1º de Mayo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Jornada de 8 horas (1/3 laboral 1/3 ocio 1/3 descanso)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Regulación mercado laboral por parte del Estado Salario mínimo..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Puesta en marcha de “Previsión Social” </a:t>
            </a:r>
            <a:r>
              <a:rPr lang="es-ES" dirty="0" err="1" smtClean="0">
                <a:sym typeface="Wingdings"/>
              </a:rPr>
              <a:t>S.Social</a:t>
            </a:r>
            <a:endParaRPr lang="es-ES" dirty="0" smtClean="0"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Declaración de “Igualdad de la mujer”  influye en “Feminismo” y “Sufragismo”</a:t>
            </a:r>
          </a:p>
        </p:txBody>
      </p:sp>
      <p:sp>
        <p:nvSpPr>
          <p:cNvPr id="7" name="Botón de acción: Película 6">
            <a:hlinkClick r:id="rId2" action="ppaction://hlinksldjump" highlightClick="1"/>
          </p:cNvPr>
          <p:cNvSpPr/>
          <p:nvPr/>
        </p:nvSpPr>
        <p:spPr>
          <a:xfrm>
            <a:off x="4094572" y="4048714"/>
            <a:ext cx="360000" cy="360000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Botón de acción: Película 7">
            <a:hlinkClick r:id="rId3" action="ppaction://hlinksldjump" highlightClick="1"/>
          </p:cNvPr>
          <p:cNvSpPr/>
          <p:nvPr/>
        </p:nvSpPr>
        <p:spPr>
          <a:xfrm>
            <a:off x="4562115" y="4408714"/>
            <a:ext cx="360000" cy="360000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8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92315" y="1160182"/>
            <a:ext cx="5200312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/>
              <a:t>3</a:t>
            </a:r>
            <a:r>
              <a:rPr lang="es-ES" sz="2000" dirty="0" smtClean="0"/>
              <a:t>ª Internacional (</a:t>
            </a:r>
            <a:r>
              <a:rPr lang="es-ES" sz="2000" b="1" dirty="0" err="1" smtClean="0"/>
              <a:t>Komitern</a:t>
            </a:r>
            <a:r>
              <a:rPr lang="es-ES" sz="2000" dirty="0" smtClean="0"/>
              <a:t>), </a:t>
            </a:r>
            <a:r>
              <a:rPr lang="es-ES" sz="2000" dirty="0" err="1" smtClean="0"/>
              <a:t>S.Petesburgo</a:t>
            </a:r>
            <a:r>
              <a:rPr lang="es-ES" sz="2000" dirty="0" smtClean="0"/>
              <a:t>, 1919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95862" y="1650999"/>
            <a:ext cx="8512283" cy="193899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000" dirty="0" smtClean="0"/>
              <a:t>Sólo Comunista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División entre: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err="1" smtClean="0"/>
              <a:t>Stalinistas</a:t>
            </a:r>
            <a:r>
              <a:rPr lang="es-ES" sz="2000" dirty="0" smtClean="0"/>
              <a:t> (José Stalin) </a:t>
            </a:r>
            <a:r>
              <a:rPr lang="es-ES" sz="2000" dirty="0" smtClean="0">
                <a:sym typeface="Wingdings"/>
              </a:rPr>
              <a:t> Dictadura, poder fuerte centralizado, </a:t>
            </a:r>
            <a:r>
              <a:rPr lang="es-ES" sz="2000" dirty="0" err="1" smtClean="0">
                <a:sym typeface="Wingdings"/>
              </a:rPr>
              <a:t>Ecª</a:t>
            </a:r>
            <a:r>
              <a:rPr lang="es-ES" sz="2000" dirty="0" smtClean="0">
                <a:sym typeface="Wingdings"/>
              </a:rPr>
              <a:t> Planificada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err="1" smtClean="0">
                <a:sym typeface="Wingdings"/>
              </a:rPr>
              <a:t>Troskistas</a:t>
            </a:r>
            <a:r>
              <a:rPr lang="es-ES" sz="2000" dirty="0" smtClean="0">
                <a:sym typeface="Wingdings"/>
              </a:rPr>
              <a:t> (…….)  Democracia proletaria, </a:t>
            </a:r>
            <a:r>
              <a:rPr lang="es-ES" sz="2000" dirty="0" err="1" smtClean="0">
                <a:sym typeface="Wingdings"/>
              </a:rPr>
              <a:t>Ecª</a:t>
            </a:r>
            <a:r>
              <a:rPr lang="es-ES" sz="2000" dirty="0" smtClean="0">
                <a:sym typeface="Wingdings"/>
              </a:rPr>
              <a:t> mixta  IV Internacional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Desaparición tras la 2ª G.M.</a:t>
            </a:r>
            <a:endParaRPr lang="es-ES" sz="2000" dirty="0" smtClean="0"/>
          </a:p>
        </p:txBody>
      </p:sp>
      <p:sp>
        <p:nvSpPr>
          <p:cNvPr id="6" name="CuadroTexto 5"/>
          <p:cNvSpPr txBox="1"/>
          <p:nvPr/>
        </p:nvSpPr>
        <p:spPr>
          <a:xfrm>
            <a:off x="192315" y="3983212"/>
            <a:ext cx="4119287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Balance del Internacionalismo Obrero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0" y="4372597"/>
            <a:ext cx="4198475" cy="183799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63465" y="4499598"/>
            <a:ext cx="4082141" cy="224676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000" dirty="0" smtClean="0"/>
              <a:t>Contribuyó a la mejora de las condiciones laborales de la clase trabajadora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Ha sufrido muchas escisiones que le han restado eficacia.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No ha podido superar el nacionalismo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75733" y="674213"/>
            <a:ext cx="74071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Internacionalismo en el Movimiento Obrero (..4)</a:t>
            </a:r>
          </a:p>
        </p:txBody>
      </p:sp>
    </p:spTree>
    <p:extLst>
      <p:ext uri="{BB962C8B-B14F-4D97-AF65-F5344CB8AC3E}">
        <p14:creationId xmlns:p14="http://schemas.microsoft.com/office/powerpoint/2010/main" val="7689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 animBg="1"/>
      <p:bldP spid="6" grpId="0" animBg="1"/>
      <p:bldP spid="7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24719" y="2967335"/>
            <a:ext cx="6494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Fin de la presentación</a:t>
            </a:r>
            <a:endParaRPr lang="es-ES_tradn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727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diciones de vida y de trabajo de los obreros durante el siglo XI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598" y="801544"/>
            <a:ext cx="8103865" cy="6077900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5" action="ppaction://hlinksldjump" highlightClick="1"/>
          </p:cNvPr>
          <p:cNvSpPr/>
          <p:nvPr/>
        </p:nvSpPr>
        <p:spPr>
          <a:xfrm>
            <a:off x="8471463" y="6300252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43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2738</TotalTime>
  <Words>1033</Words>
  <Application>Microsoft Macintosh PowerPoint</Application>
  <PresentationFormat>Presentación en pantalla (4:3)</PresentationFormat>
  <Paragraphs>104</Paragraphs>
  <Slides>16</Slides>
  <Notes>0</Notes>
  <HiddenSlides>0</HiddenSlides>
  <MMClips>4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8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>Generalitat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Ildefonso</dc:creator>
  <cp:keywords/>
  <dc:description/>
  <cp:lastModifiedBy>Ildefonso</cp:lastModifiedBy>
  <cp:revision>151</cp:revision>
  <dcterms:created xsi:type="dcterms:W3CDTF">2014-09-15T10:17:07Z</dcterms:created>
  <dcterms:modified xsi:type="dcterms:W3CDTF">2015-10-05T11:31:11Z</dcterms:modified>
  <cp:category/>
</cp:coreProperties>
</file>